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87" r:id="rId3"/>
    <p:sldId id="288" r:id="rId4"/>
    <p:sldId id="289"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5BAE"/>
    <a:srgbClr val="64C8EF"/>
    <a:srgbClr val="A7F200"/>
    <a:srgbClr val="E85E9C"/>
    <a:srgbClr val="FFB20D"/>
    <a:srgbClr val="67B5EF"/>
    <a:srgbClr val="37A1B3"/>
    <a:srgbClr val="FCBB04"/>
    <a:srgbClr val="E965A1"/>
    <a:srgbClr val="81B6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396" autoAdjust="0"/>
  </p:normalViewPr>
  <p:slideViewPr>
    <p:cSldViewPr>
      <p:cViewPr varScale="1">
        <p:scale>
          <a:sx n="83" d="100"/>
          <a:sy n="83" d="100"/>
        </p:scale>
        <p:origin x="108" y="666"/>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cxnSp>
        <p:nvCxnSpPr>
          <p:cNvPr id="17" name="Straight Connector 16"/>
          <p:cNvCxnSpPr/>
          <p:nvPr userDrawn="1"/>
        </p:nvCxnSpPr>
        <p:spPr>
          <a:xfrm>
            <a:off x="228600" y="6248400"/>
            <a:ext cx="7924800" cy="0"/>
          </a:xfrm>
          <a:prstGeom prst="line">
            <a:avLst/>
          </a:prstGeom>
          <a:ln w="38100">
            <a:solidFill>
              <a:srgbClr val="91C840"/>
            </a:solidFill>
          </a:ln>
        </p:spPr>
        <p:style>
          <a:lnRef idx="1">
            <a:schemeClr val="accent1"/>
          </a:lnRef>
          <a:fillRef idx="0">
            <a:schemeClr val="accent1"/>
          </a:fillRef>
          <a:effectRef idx="0">
            <a:schemeClr val="accent1"/>
          </a:effectRef>
          <a:fontRef idx="minor">
            <a:schemeClr val="tx1"/>
          </a:fontRef>
        </p:style>
      </p:cxnSp>
      <p:grpSp>
        <p:nvGrpSpPr>
          <p:cNvPr id="20" name="Group 19"/>
          <p:cNvGrpSpPr/>
          <p:nvPr userDrawn="1"/>
        </p:nvGrpSpPr>
        <p:grpSpPr>
          <a:xfrm>
            <a:off x="7937846" y="6019800"/>
            <a:ext cx="1016625" cy="694200"/>
            <a:chOff x="7937849" y="6019800"/>
            <a:chExt cx="1016625" cy="694200"/>
          </a:xfrm>
        </p:grpSpPr>
        <p:pic>
          <p:nvPicPr>
            <p:cNvPr id="18" name="Picture 17"/>
            <p:cNvPicPr>
              <a:picLocks noChangeAspect="1"/>
            </p:cNvPicPr>
            <p:nvPr userDrawn="1"/>
          </p:nvPicPr>
          <p:blipFill>
            <a:blip r:embed="rId2">
              <a:extLst>
                <a:ext uri="{BEBA8EAE-BF5A-486C-A8C5-ECC9F3942E4B}">
                  <a14:imgProps xmlns:a14="http://schemas.microsoft.com/office/drawing/2010/main">
                    <a14:imgLayer r:embed="rId3">
                      <a14:imgEffect>
                        <a14:backgroundRemoval t="0" b="97753" l="3150" r="100000"/>
                      </a14:imgEffect>
                    </a14:imgLayer>
                  </a14:imgProps>
                </a:ext>
                <a:ext uri="{28A0092B-C50C-407E-A947-70E740481C1C}">
                  <a14:useLocalDpi xmlns:a14="http://schemas.microsoft.com/office/drawing/2010/main" val="0"/>
                </a:ext>
              </a:extLst>
            </a:blip>
            <a:stretch>
              <a:fillRect/>
            </a:stretch>
          </p:blipFill>
          <p:spPr>
            <a:xfrm>
              <a:off x="7950861" y="6019800"/>
              <a:ext cx="990600" cy="694200"/>
            </a:xfrm>
            <a:prstGeom prst="rect">
              <a:avLst/>
            </a:prstGeom>
          </p:spPr>
        </p:pic>
        <p:sp>
          <p:nvSpPr>
            <p:cNvPr id="19" name="TextBox 18"/>
            <p:cNvSpPr txBox="1"/>
            <p:nvPr userDrawn="1"/>
          </p:nvSpPr>
          <p:spPr>
            <a:xfrm>
              <a:off x="7937849" y="6446526"/>
              <a:ext cx="1016625" cy="230832"/>
            </a:xfrm>
            <a:prstGeom prst="rect">
              <a:avLst/>
            </a:prstGeom>
            <a:noFill/>
          </p:spPr>
          <p:txBody>
            <a:bodyPr wrap="none" rtlCol="0">
              <a:spAutoFit/>
            </a:bodyPr>
            <a:lstStyle/>
            <a:p>
              <a:r>
                <a:rPr lang="en-US" sz="900" dirty="0" err="1">
                  <a:solidFill>
                    <a:srgbClr val="00B0F0"/>
                  </a:solidFill>
                  <a:latin typeface="Jester" pitchFamily="2" charset="0"/>
                </a:rPr>
                <a:t>Edstar</a:t>
              </a:r>
              <a:r>
                <a:rPr lang="en-US" sz="900" dirty="0">
                  <a:solidFill>
                    <a:srgbClr val="00B0F0"/>
                  </a:solidFill>
                  <a:latin typeface="Jester" pitchFamily="2" charset="0"/>
                </a:rPr>
                <a:t> Analytics</a:t>
              </a:r>
            </a:p>
          </p:txBody>
        </p:sp>
      </p:grpSp>
    </p:spTree>
    <p:extLst>
      <p:ext uri="{BB962C8B-B14F-4D97-AF65-F5344CB8AC3E}">
        <p14:creationId xmlns:p14="http://schemas.microsoft.com/office/powerpoint/2010/main" val="209356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8297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911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006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6527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9064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6229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432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3817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608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01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275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B3A134-162F-40D7-B86D-F4BA6F063271}" type="datetimeFigureOut">
              <a:rPr lang="en-US" smtClean="0">
                <a:solidFill>
                  <a:prstClr val="black">
                    <a:tint val="75000"/>
                  </a:prstClr>
                </a:solidFill>
              </a:rPr>
              <a:pPr/>
              <a:t>8/19/2019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6971C1-5243-4FCF-8947-781FB324C6EA}"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p:nvCxnSpPr>
        <p:spPr>
          <a:xfrm>
            <a:off x="228600" y="228600"/>
            <a:ext cx="86106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28600" y="6248400"/>
            <a:ext cx="7924800" cy="0"/>
          </a:xfrm>
          <a:prstGeom prst="line">
            <a:avLst/>
          </a:prstGeom>
          <a:ln w="38100">
            <a:solidFill>
              <a:srgbClr val="91C840"/>
            </a:solidFill>
          </a:ln>
        </p:spPr>
        <p:style>
          <a:lnRef idx="1">
            <a:schemeClr val="accent1"/>
          </a:lnRef>
          <a:fillRef idx="0">
            <a:schemeClr val="accent1"/>
          </a:fillRef>
          <a:effectRef idx="0">
            <a:schemeClr val="accent1"/>
          </a:effectRef>
          <a:fontRef idx="minor">
            <a:schemeClr val="tx1"/>
          </a:fontRef>
        </p:style>
      </p:cxnSp>
      <p:grpSp>
        <p:nvGrpSpPr>
          <p:cNvPr id="9" name="Group 8"/>
          <p:cNvGrpSpPr/>
          <p:nvPr/>
        </p:nvGrpSpPr>
        <p:grpSpPr>
          <a:xfrm>
            <a:off x="7937847" y="6019800"/>
            <a:ext cx="1016625" cy="694200"/>
            <a:chOff x="7937849" y="6019800"/>
            <a:chExt cx="1016625" cy="694200"/>
          </a:xfrm>
        </p:grpSpPr>
        <p:pic>
          <p:nvPicPr>
            <p:cNvPr id="10" name="Picture 9"/>
            <p:cNvPicPr>
              <a:picLocks noChangeAspect="1"/>
            </p:cNvPicPr>
            <p:nvPr userDrawn="1"/>
          </p:nvPicPr>
          <p:blipFill>
            <a:blip r:embed="rId14">
              <a:extLst>
                <a:ext uri="{BEBA8EAE-BF5A-486C-A8C5-ECC9F3942E4B}">
                  <a14:imgProps xmlns:a14="http://schemas.microsoft.com/office/drawing/2010/main">
                    <a14:imgLayer r:embed="rId15">
                      <a14:imgEffect>
                        <a14:backgroundRemoval t="0" b="97753" l="3150" r="100000"/>
                      </a14:imgEffect>
                    </a14:imgLayer>
                  </a14:imgProps>
                </a:ext>
                <a:ext uri="{28A0092B-C50C-407E-A947-70E740481C1C}">
                  <a14:useLocalDpi xmlns:a14="http://schemas.microsoft.com/office/drawing/2010/main" val="0"/>
                </a:ext>
              </a:extLst>
            </a:blip>
            <a:stretch>
              <a:fillRect/>
            </a:stretch>
          </p:blipFill>
          <p:spPr>
            <a:xfrm>
              <a:off x="7950861" y="6019800"/>
              <a:ext cx="990600" cy="694200"/>
            </a:xfrm>
            <a:prstGeom prst="rect">
              <a:avLst/>
            </a:prstGeom>
          </p:spPr>
        </p:pic>
        <p:sp>
          <p:nvSpPr>
            <p:cNvPr id="11" name="TextBox 10"/>
            <p:cNvSpPr txBox="1"/>
            <p:nvPr userDrawn="1"/>
          </p:nvSpPr>
          <p:spPr>
            <a:xfrm>
              <a:off x="7937849" y="6446526"/>
              <a:ext cx="1016625" cy="230832"/>
            </a:xfrm>
            <a:prstGeom prst="rect">
              <a:avLst/>
            </a:prstGeom>
            <a:noFill/>
          </p:spPr>
          <p:txBody>
            <a:bodyPr wrap="none" rtlCol="0">
              <a:spAutoFit/>
            </a:bodyPr>
            <a:lstStyle/>
            <a:p>
              <a:r>
                <a:rPr lang="en-US" sz="900" dirty="0" err="1">
                  <a:solidFill>
                    <a:srgbClr val="00B0F0"/>
                  </a:solidFill>
                  <a:latin typeface="Jester" pitchFamily="2" charset="0"/>
                </a:rPr>
                <a:t>Edstar</a:t>
              </a:r>
              <a:r>
                <a:rPr lang="en-US" sz="900" dirty="0">
                  <a:solidFill>
                    <a:srgbClr val="00B0F0"/>
                  </a:solidFill>
                  <a:latin typeface="Jester" pitchFamily="2" charset="0"/>
                </a:rPr>
                <a:t> Analytics</a:t>
              </a:r>
            </a:p>
          </p:txBody>
        </p:sp>
      </p:grpSp>
    </p:spTree>
    <p:extLst>
      <p:ext uri="{BB962C8B-B14F-4D97-AF65-F5344CB8AC3E}">
        <p14:creationId xmlns:p14="http://schemas.microsoft.com/office/powerpoint/2010/main" val="208920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aspirations.sparc37.com/"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2"/>
          <p:cNvSpPr>
            <a:spLocks noChangeArrowheads="1"/>
          </p:cNvSpPr>
          <p:nvPr/>
        </p:nvSpPr>
        <p:spPr bwMode="auto">
          <a:xfrm>
            <a:off x="-36934" y="635801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solidFill>
                <a:prstClr val="black"/>
              </a:solidFill>
              <a:latin typeface="Arial" pitchFamily="34" charset="0"/>
              <a:cs typeface="Arial" pitchFamily="34" charset="0"/>
            </a:endParaRPr>
          </a:p>
        </p:txBody>
      </p:sp>
      <p:sp>
        <p:nvSpPr>
          <p:cNvPr id="2" name="TextBox 1">
            <a:extLst>
              <a:ext uri="{FF2B5EF4-FFF2-40B4-BE49-F238E27FC236}">
                <a16:creationId xmlns:a16="http://schemas.microsoft.com/office/drawing/2014/main" id="{9BC0EF9A-E1EA-4E2E-A01D-AEC0EABA5571}"/>
              </a:ext>
            </a:extLst>
          </p:cNvPr>
          <p:cNvSpPr txBox="1"/>
          <p:nvPr/>
        </p:nvSpPr>
        <p:spPr>
          <a:xfrm>
            <a:off x="1302704" y="2667000"/>
            <a:ext cx="7071991" cy="369332"/>
          </a:xfrm>
          <a:prstGeom prst="rect">
            <a:avLst/>
          </a:prstGeom>
          <a:noFill/>
        </p:spPr>
        <p:txBody>
          <a:bodyPr wrap="square" rtlCol="0">
            <a:spAutoFit/>
          </a:bodyPr>
          <a:lstStyle/>
          <a:p>
            <a:r>
              <a:rPr lang="en-US" b="1" dirty="0"/>
              <a:t>Objective: </a:t>
            </a:r>
            <a:r>
              <a:rPr lang="en-US" dirty="0"/>
              <a:t>You</a:t>
            </a:r>
            <a:r>
              <a:rPr lang="en-US" b="1" dirty="0"/>
              <a:t> </a:t>
            </a:r>
            <a:r>
              <a:rPr lang="en-US" dirty="0"/>
              <a:t>will learn about the careers that match their interests. </a:t>
            </a:r>
          </a:p>
        </p:txBody>
      </p:sp>
      <p:pic>
        <p:nvPicPr>
          <p:cNvPr id="5" name="Picture 4">
            <a:extLst>
              <a:ext uri="{FF2B5EF4-FFF2-40B4-BE49-F238E27FC236}">
                <a16:creationId xmlns:a16="http://schemas.microsoft.com/office/drawing/2014/main" id="{9CC2386F-CCFF-4203-B158-40084BB1B3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3800" y="6159341"/>
            <a:ext cx="2209800" cy="635317"/>
          </a:xfrm>
          <a:prstGeom prst="rect">
            <a:avLst/>
          </a:prstGeom>
        </p:spPr>
      </p:pic>
      <p:pic>
        <p:nvPicPr>
          <p:cNvPr id="7" name="Picture 6" descr="A close up of a sign&#10;&#10;Description automatically generated">
            <a:extLst>
              <a:ext uri="{FF2B5EF4-FFF2-40B4-BE49-F238E27FC236}">
                <a16:creationId xmlns:a16="http://schemas.microsoft.com/office/drawing/2014/main" id="{CBCD83A9-6FEE-4F68-B460-650D9610F5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77119"/>
            <a:ext cx="1152244" cy="1316850"/>
          </a:xfrm>
          <a:prstGeom prst="rect">
            <a:avLst/>
          </a:prstGeom>
        </p:spPr>
      </p:pic>
      <p:sp>
        <p:nvSpPr>
          <p:cNvPr id="8" name="TextBox 7">
            <a:extLst>
              <a:ext uri="{FF2B5EF4-FFF2-40B4-BE49-F238E27FC236}">
                <a16:creationId xmlns:a16="http://schemas.microsoft.com/office/drawing/2014/main" id="{340C8472-FFD2-4E29-A94C-3C1F5ADD43DE}"/>
              </a:ext>
            </a:extLst>
          </p:cNvPr>
          <p:cNvSpPr txBox="1"/>
          <p:nvPr/>
        </p:nvSpPr>
        <p:spPr>
          <a:xfrm>
            <a:off x="1562099" y="533813"/>
            <a:ext cx="6553200" cy="461665"/>
          </a:xfrm>
          <a:prstGeom prst="rect">
            <a:avLst/>
          </a:prstGeom>
          <a:noFill/>
        </p:spPr>
        <p:txBody>
          <a:bodyPr wrap="square" rtlCol="0">
            <a:spAutoFit/>
          </a:bodyPr>
          <a:lstStyle/>
          <a:p>
            <a:pPr algn="ctr"/>
            <a:r>
              <a:rPr lang="en-US" sz="2400" b="1" dirty="0"/>
              <a:t>Careers and Interest Matching</a:t>
            </a:r>
          </a:p>
        </p:txBody>
      </p:sp>
    </p:spTree>
    <p:extLst>
      <p:ext uri="{BB962C8B-B14F-4D97-AF65-F5344CB8AC3E}">
        <p14:creationId xmlns:p14="http://schemas.microsoft.com/office/powerpoint/2010/main" val="1901451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2"/>
          <p:cNvSpPr>
            <a:spLocks noChangeArrowheads="1"/>
          </p:cNvSpPr>
          <p:nvPr/>
        </p:nvSpPr>
        <p:spPr bwMode="auto">
          <a:xfrm>
            <a:off x="-36934" y="635801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solidFill>
                <a:prstClr val="black"/>
              </a:solidFill>
              <a:latin typeface="Arial" pitchFamily="34" charset="0"/>
              <a:cs typeface="Arial" pitchFamily="34" charset="0"/>
            </a:endParaRPr>
          </a:p>
        </p:txBody>
      </p:sp>
      <p:sp>
        <p:nvSpPr>
          <p:cNvPr id="2" name="TextBox 1">
            <a:extLst>
              <a:ext uri="{FF2B5EF4-FFF2-40B4-BE49-F238E27FC236}">
                <a16:creationId xmlns:a16="http://schemas.microsoft.com/office/drawing/2014/main" id="{9BC0EF9A-E1EA-4E2E-A01D-AEC0EABA5571}"/>
              </a:ext>
            </a:extLst>
          </p:cNvPr>
          <p:cNvSpPr txBox="1"/>
          <p:nvPr/>
        </p:nvSpPr>
        <p:spPr>
          <a:xfrm>
            <a:off x="1447800" y="2124802"/>
            <a:ext cx="7071991" cy="3139321"/>
          </a:xfrm>
          <a:prstGeom prst="rect">
            <a:avLst/>
          </a:prstGeom>
          <a:noFill/>
        </p:spPr>
        <p:txBody>
          <a:bodyPr wrap="square" rtlCol="0">
            <a:spAutoFit/>
          </a:bodyPr>
          <a:lstStyle/>
          <a:p>
            <a:r>
              <a:rPr lang="en-US" dirty="0"/>
              <a:t>What we will do:  </a:t>
            </a:r>
          </a:p>
          <a:p>
            <a:pPr marL="342900" indent="-342900">
              <a:buAutoNum type="arabicPeriod"/>
            </a:pPr>
            <a:r>
              <a:rPr lang="en-US" dirty="0"/>
              <a:t>Take the pre-test so that you will know what you should learn from this lesson.</a:t>
            </a:r>
          </a:p>
          <a:p>
            <a:pPr marL="342900" indent="-342900">
              <a:buAutoNum type="arabicPeriod"/>
            </a:pPr>
            <a:r>
              <a:rPr lang="en-US" dirty="0"/>
              <a:t>Go to </a:t>
            </a:r>
            <a:r>
              <a:rPr lang="en-US" dirty="0">
                <a:hlinkClick r:id="rId2"/>
              </a:rPr>
              <a:t>http://aspirations.sparc37.com/</a:t>
            </a:r>
            <a:r>
              <a:rPr lang="en-US" dirty="0"/>
              <a:t> and click on the </a:t>
            </a:r>
            <a:r>
              <a:rPr lang="en-US" b="1" i="1" dirty="0"/>
              <a:t>Pathways</a:t>
            </a:r>
            <a:r>
              <a:rPr lang="en-US" dirty="0"/>
              <a:t> icon.  </a:t>
            </a:r>
          </a:p>
          <a:p>
            <a:pPr marL="342900" indent="-342900">
              <a:buAutoNum type="arabicPeriod"/>
            </a:pPr>
            <a:r>
              <a:rPr lang="en-US" dirty="0"/>
              <a:t>Click on the link for “</a:t>
            </a:r>
            <a:r>
              <a:rPr lang="en-US" b="1" dirty="0"/>
              <a:t>Career Info.</a:t>
            </a:r>
            <a:r>
              <a:rPr lang="en-US" dirty="0"/>
              <a:t>”</a:t>
            </a:r>
            <a:endParaRPr lang="en-US" b="1" dirty="0"/>
          </a:p>
          <a:p>
            <a:pPr marL="342900" indent="-342900">
              <a:buAutoNum type="arabicPeriod"/>
            </a:pPr>
            <a:r>
              <a:rPr lang="en-US" dirty="0"/>
              <a:t>Complete the Interest Assessment. </a:t>
            </a:r>
          </a:p>
          <a:p>
            <a:pPr marL="342900" indent="-342900">
              <a:buAutoNum type="arabicPeriod"/>
            </a:pPr>
            <a:r>
              <a:rPr lang="en-US" dirty="0"/>
              <a:t>After completing the Interest Assessment and obtaining your list of potential careers, you will explore links to the careers on the list of matches. Use filters at the top to sort by average pay, typical education required, and the outlook (new job opportunities expected) for jobs in that field. </a:t>
            </a:r>
          </a:p>
        </p:txBody>
      </p:sp>
      <p:pic>
        <p:nvPicPr>
          <p:cNvPr id="5" name="Picture 4">
            <a:extLst>
              <a:ext uri="{FF2B5EF4-FFF2-40B4-BE49-F238E27FC236}">
                <a16:creationId xmlns:a16="http://schemas.microsoft.com/office/drawing/2014/main" id="{9CC2386F-CCFF-4203-B158-40084BB1B3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800" y="6159341"/>
            <a:ext cx="2209800" cy="635317"/>
          </a:xfrm>
          <a:prstGeom prst="rect">
            <a:avLst/>
          </a:prstGeom>
        </p:spPr>
      </p:pic>
      <p:pic>
        <p:nvPicPr>
          <p:cNvPr id="7" name="Picture 6" descr="A close up of a sign&#10;&#10;Description automatically generated">
            <a:extLst>
              <a:ext uri="{FF2B5EF4-FFF2-40B4-BE49-F238E27FC236}">
                <a16:creationId xmlns:a16="http://schemas.microsoft.com/office/drawing/2014/main" id="{CBCD83A9-6FEE-4F68-B460-650D9610F5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577119"/>
            <a:ext cx="1152244" cy="1316850"/>
          </a:xfrm>
          <a:prstGeom prst="rect">
            <a:avLst/>
          </a:prstGeom>
        </p:spPr>
      </p:pic>
      <p:sp>
        <p:nvSpPr>
          <p:cNvPr id="8" name="TextBox 7">
            <a:extLst>
              <a:ext uri="{FF2B5EF4-FFF2-40B4-BE49-F238E27FC236}">
                <a16:creationId xmlns:a16="http://schemas.microsoft.com/office/drawing/2014/main" id="{340C8472-FFD2-4E29-A94C-3C1F5ADD43DE}"/>
              </a:ext>
            </a:extLst>
          </p:cNvPr>
          <p:cNvSpPr txBox="1"/>
          <p:nvPr/>
        </p:nvSpPr>
        <p:spPr>
          <a:xfrm>
            <a:off x="1609444" y="346286"/>
            <a:ext cx="6553200" cy="461665"/>
          </a:xfrm>
          <a:prstGeom prst="rect">
            <a:avLst/>
          </a:prstGeom>
          <a:noFill/>
        </p:spPr>
        <p:txBody>
          <a:bodyPr wrap="square" rtlCol="0">
            <a:spAutoFit/>
          </a:bodyPr>
          <a:lstStyle/>
          <a:p>
            <a:pPr algn="ctr"/>
            <a:r>
              <a:rPr lang="en-US" sz="2400" b="1" dirty="0"/>
              <a:t>Careers and Interest Matching</a:t>
            </a:r>
          </a:p>
        </p:txBody>
      </p:sp>
    </p:spTree>
    <p:extLst>
      <p:ext uri="{BB962C8B-B14F-4D97-AF65-F5344CB8AC3E}">
        <p14:creationId xmlns:p14="http://schemas.microsoft.com/office/powerpoint/2010/main" val="3706146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2"/>
          <p:cNvSpPr>
            <a:spLocks noChangeArrowheads="1"/>
          </p:cNvSpPr>
          <p:nvPr/>
        </p:nvSpPr>
        <p:spPr bwMode="auto">
          <a:xfrm>
            <a:off x="-36934" y="635801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solidFill>
                <a:prstClr val="black"/>
              </a:solidFill>
              <a:latin typeface="Arial" pitchFamily="34" charset="0"/>
              <a:cs typeface="Arial" pitchFamily="34" charset="0"/>
            </a:endParaRPr>
          </a:p>
        </p:txBody>
      </p:sp>
      <p:sp>
        <p:nvSpPr>
          <p:cNvPr id="2" name="TextBox 1">
            <a:extLst>
              <a:ext uri="{FF2B5EF4-FFF2-40B4-BE49-F238E27FC236}">
                <a16:creationId xmlns:a16="http://schemas.microsoft.com/office/drawing/2014/main" id="{9BC0EF9A-E1EA-4E2E-A01D-AEC0EABA5571}"/>
              </a:ext>
            </a:extLst>
          </p:cNvPr>
          <p:cNvSpPr txBox="1"/>
          <p:nvPr/>
        </p:nvSpPr>
        <p:spPr>
          <a:xfrm>
            <a:off x="1302704" y="2514600"/>
            <a:ext cx="7071991" cy="2308324"/>
          </a:xfrm>
          <a:prstGeom prst="rect">
            <a:avLst/>
          </a:prstGeom>
          <a:noFill/>
        </p:spPr>
        <p:txBody>
          <a:bodyPr wrap="square" rtlCol="0">
            <a:spAutoFit/>
          </a:bodyPr>
          <a:lstStyle/>
          <a:p>
            <a:r>
              <a:rPr lang="en-US" b="1" dirty="0"/>
              <a:t>Discussion: </a:t>
            </a:r>
            <a:r>
              <a:rPr lang="en-US" dirty="0"/>
              <a:t>Share and review careers that you did not know matched your interests. </a:t>
            </a:r>
          </a:p>
          <a:p>
            <a:endParaRPr lang="en-US" dirty="0"/>
          </a:p>
          <a:p>
            <a:r>
              <a:rPr lang="en-US" dirty="0"/>
              <a:t>Discuss what careers interest you and compare the careers that match your interests to the careers that match your skills.</a:t>
            </a:r>
          </a:p>
          <a:p>
            <a:endParaRPr lang="en-US" dirty="0"/>
          </a:p>
          <a:p>
            <a:r>
              <a:rPr lang="en-US" dirty="0"/>
              <a:t>Which assessment revealed the most careers that might interest you?</a:t>
            </a:r>
          </a:p>
          <a:p>
            <a:endParaRPr lang="en-US" dirty="0"/>
          </a:p>
        </p:txBody>
      </p:sp>
      <p:pic>
        <p:nvPicPr>
          <p:cNvPr id="5" name="Picture 4">
            <a:extLst>
              <a:ext uri="{FF2B5EF4-FFF2-40B4-BE49-F238E27FC236}">
                <a16:creationId xmlns:a16="http://schemas.microsoft.com/office/drawing/2014/main" id="{9CC2386F-CCFF-4203-B158-40084BB1B3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3800" y="6159341"/>
            <a:ext cx="2209800" cy="635317"/>
          </a:xfrm>
          <a:prstGeom prst="rect">
            <a:avLst/>
          </a:prstGeom>
        </p:spPr>
      </p:pic>
      <p:pic>
        <p:nvPicPr>
          <p:cNvPr id="7" name="Picture 6" descr="A close up of a sign&#10;&#10;Description automatically generated">
            <a:extLst>
              <a:ext uri="{FF2B5EF4-FFF2-40B4-BE49-F238E27FC236}">
                <a16:creationId xmlns:a16="http://schemas.microsoft.com/office/drawing/2014/main" id="{CBCD83A9-6FEE-4F68-B460-650D9610F5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77119"/>
            <a:ext cx="1152244" cy="1316850"/>
          </a:xfrm>
          <a:prstGeom prst="rect">
            <a:avLst/>
          </a:prstGeom>
        </p:spPr>
      </p:pic>
      <p:sp>
        <p:nvSpPr>
          <p:cNvPr id="8" name="TextBox 7">
            <a:extLst>
              <a:ext uri="{FF2B5EF4-FFF2-40B4-BE49-F238E27FC236}">
                <a16:creationId xmlns:a16="http://schemas.microsoft.com/office/drawing/2014/main" id="{340C8472-FFD2-4E29-A94C-3C1F5ADD43DE}"/>
              </a:ext>
            </a:extLst>
          </p:cNvPr>
          <p:cNvSpPr txBox="1"/>
          <p:nvPr/>
        </p:nvSpPr>
        <p:spPr>
          <a:xfrm>
            <a:off x="1752600" y="381000"/>
            <a:ext cx="6553200" cy="461665"/>
          </a:xfrm>
          <a:prstGeom prst="rect">
            <a:avLst/>
          </a:prstGeom>
          <a:noFill/>
        </p:spPr>
        <p:txBody>
          <a:bodyPr wrap="square" rtlCol="0">
            <a:spAutoFit/>
          </a:bodyPr>
          <a:lstStyle/>
          <a:p>
            <a:pPr algn="ctr"/>
            <a:r>
              <a:rPr lang="en-US" sz="2400" b="1" dirty="0"/>
              <a:t>Careers and Interest Matching</a:t>
            </a:r>
          </a:p>
        </p:txBody>
      </p:sp>
    </p:spTree>
    <p:extLst>
      <p:ext uri="{BB962C8B-B14F-4D97-AF65-F5344CB8AC3E}">
        <p14:creationId xmlns:p14="http://schemas.microsoft.com/office/powerpoint/2010/main" val="42641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2"/>
          <p:cNvSpPr>
            <a:spLocks noChangeArrowheads="1"/>
          </p:cNvSpPr>
          <p:nvPr/>
        </p:nvSpPr>
        <p:spPr bwMode="auto">
          <a:xfrm>
            <a:off x="-36934" y="635801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solidFill>
                <a:prstClr val="black"/>
              </a:solidFill>
              <a:latin typeface="Arial" pitchFamily="34" charset="0"/>
              <a:cs typeface="Arial" pitchFamily="34" charset="0"/>
            </a:endParaRPr>
          </a:p>
        </p:txBody>
      </p:sp>
      <p:sp>
        <p:nvSpPr>
          <p:cNvPr id="2" name="TextBox 1">
            <a:extLst>
              <a:ext uri="{FF2B5EF4-FFF2-40B4-BE49-F238E27FC236}">
                <a16:creationId xmlns:a16="http://schemas.microsoft.com/office/drawing/2014/main" id="{9BC0EF9A-E1EA-4E2E-A01D-AEC0EABA5571}"/>
              </a:ext>
            </a:extLst>
          </p:cNvPr>
          <p:cNvSpPr txBox="1"/>
          <p:nvPr/>
        </p:nvSpPr>
        <p:spPr>
          <a:xfrm>
            <a:off x="1493204" y="2782669"/>
            <a:ext cx="7071991" cy="646331"/>
          </a:xfrm>
          <a:prstGeom prst="rect">
            <a:avLst/>
          </a:prstGeom>
          <a:noFill/>
        </p:spPr>
        <p:txBody>
          <a:bodyPr wrap="square" rtlCol="0">
            <a:spAutoFit/>
          </a:bodyPr>
          <a:lstStyle/>
          <a:p>
            <a:r>
              <a:rPr lang="en-US" b="1" dirty="0"/>
              <a:t>Demonstrate your learning:  </a:t>
            </a:r>
            <a:r>
              <a:rPr lang="en-US" dirty="0"/>
              <a:t>Take the post-test to demonstrate a knowledge of finding information about which careers </a:t>
            </a:r>
            <a:r>
              <a:rPr lang="en-US"/>
              <a:t>interest you. </a:t>
            </a:r>
            <a:endParaRPr lang="en-US" dirty="0"/>
          </a:p>
        </p:txBody>
      </p:sp>
      <p:pic>
        <p:nvPicPr>
          <p:cNvPr id="5" name="Picture 4">
            <a:extLst>
              <a:ext uri="{FF2B5EF4-FFF2-40B4-BE49-F238E27FC236}">
                <a16:creationId xmlns:a16="http://schemas.microsoft.com/office/drawing/2014/main" id="{9CC2386F-CCFF-4203-B158-40084BB1B3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3800" y="6159341"/>
            <a:ext cx="2209800" cy="635317"/>
          </a:xfrm>
          <a:prstGeom prst="rect">
            <a:avLst/>
          </a:prstGeom>
        </p:spPr>
      </p:pic>
      <p:pic>
        <p:nvPicPr>
          <p:cNvPr id="7" name="Picture 6" descr="A close up of a sign&#10;&#10;Description automatically generated">
            <a:extLst>
              <a:ext uri="{FF2B5EF4-FFF2-40B4-BE49-F238E27FC236}">
                <a16:creationId xmlns:a16="http://schemas.microsoft.com/office/drawing/2014/main" id="{CBCD83A9-6FEE-4F68-B460-650D9610F5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77119"/>
            <a:ext cx="1152244" cy="1316850"/>
          </a:xfrm>
          <a:prstGeom prst="rect">
            <a:avLst/>
          </a:prstGeom>
        </p:spPr>
      </p:pic>
      <p:sp>
        <p:nvSpPr>
          <p:cNvPr id="8" name="TextBox 7">
            <a:extLst>
              <a:ext uri="{FF2B5EF4-FFF2-40B4-BE49-F238E27FC236}">
                <a16:creationId xmlns:a16="http://schemas.microsoft.com/office/drawing/2014/main" id="{340C8472-FFD2-4E29-A94C-3C1F5ADD43DE}"/>
              </a:ext>
            </a:extLst>
          </p:cNvPr>
          <p:cNvSpPr txBox="1"/>
          <p:nvPr/>
        </p:nvSpPr>
        <p:spPr>
          <a:xfrm>
            <a:off x="1752600" y="381000"/>
            <a:ext cx="6553200" cy="461665"/>
          </a:xfrm>
          <a:prstGeom prst="rect">
            <a:avLst/>
          </a:prstGeom>
          <a:noFill/>
        </p:spPr>
        <p:txBody>
          <a:bodyPr wrap="square" rtlCol="0">
            <a:spAutoFit/>
          </a:bodyPr>
          <a:lstStyle/>
          <a:p>
            <a:pPr algn="ctr"/>
            <a:r>
              <a:rPr lang="en-US" sz="2400" b="1" dirty="0"/>
              <a:t>Careers and Interest Matching</a:t>
            </a:r>
          </a:p>
        </p:txBody>
      </p:sp>
    </p:spTree>
    <p:extLst>
      <p:ext uri="{BB962C8B-B14F-4D97-AF65-F5344CB8AC3E}">
        <p14:creationId xmlns:p14="http://schemas.microsoft.com/office/powerpoint/2010/main" val="1553562643"/>
      </p:ext>
    </p:extLst>
  </p:cSld>
  <p:clrMapOvr>
    <a:masterClrMapping/>
  </p:clrMapOvr>
</p:sld>
</file>

<file path=ppt/theme/theme1.xml><?xml version="1.0" encoding="utf-8"?>
<a:theme xmlns:a="http://schemas.openxmlformats.org/drawingml/2006/main" name="NewEdstarPride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35021</TotalTime>
  <Words>204</Words>
  <Application>Microsoft Office PowerPoint</Application>
  <PresentationFormat>On-screen Show (4:3)</PresentationFormat>
  <Paragraphs>17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Jester</vt:lpstr>
      <vt:lpstr>NewEdstarPrideMaster</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Cindy</dc:creator>
  <cp:lastModifiedBy>Edstar</cp:lastModifiedBy>
  <cp:revision>245</cp:revision>
  <cp:lastPrinted>2017-10-02T20:51:38Z</cp:lastPrinted>
  <dcterms:created xsi:type="dcterms:W3CDTF">2016-01-20T19:25:07Z</dcterms:created>
  <dcterms:modified xsi:type="dcterms:W3CDTF">2019-08-19T20:25:43Z</dcterms:modified>
</cp:coreProperties>
</file>